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11088886" r:id="rId2"/>
    <p:sldId id="11088755" r:id="rId3"/>
    <p:sldId id="1450" r:id="rId4"/>
    <p:sldId id="11088835" r:id="rId5"/>
    <p:sldId id="1456" r:id="rId6"/>
    <p:sldId id="11088839" r:id="rId7"/>
    <p:sldId id="11088836" r:id="rId8"/>
    <p:sldId id="11088824" r:id="rId9"/>
    <p:sldId id="11088756" r:id="rId10"/>
    <p:sldId id="11088767" r:id="rId11"/>
    <p:sldId id="11088793" r:id="rId12"/>
    <p:sldId id="11088837" r:id="rId13"/>
    <p:sldId id="11088799" r:id="rId14"/>
    <p:sldId id="11088794" r:id="rId15"/>
    <p:sldId id="11088833" r:id="rId16"/>
    <p:sldId id="11088935" r:id="rId17"/>
    <p:sldId id="11088797" r:id="rId18"/>
    <p:sldId id="11088798" r:id="rId19"/>
    <p:sldId id="11088800" r:id="rId20"/>
    <p:sldId id="11088757" r:id="rId21"/>
    <p:sldId id="304" r:id="rId22"/>
    <p:sldId id="11088801" r:id="rId23"/>
    <p:sldId id="11088826" r:id="rId24"/>
    <p:sldId id="11088827" r:id="rId25"/>
    <p:sldId id="11088804" r:id="rId26"/>
    <p:sldId id="11088802" r:id="rId27"/>
    <p:sldId id="11088829" r:id="rId28"/>
    <p:sldId id="11088936" r:id="rId29"/>
    <p:sldId id="11088831" r:id="rId30"/>
    <p:sldId id="11088832" r:id="rId31"/>
    <p:sldId id="11088822" r:id="rId32"/>
    <p:sldId id="11088758" r:id="rId33"/>
    <p:sldId id="754" r:id="rId34"/>
    <p:sldId id="11088840" r:id="rId35"/>
    <p:sldId id="11088807" r:id="rId36"/>
    <p:sldId id="11088813" r:id="rId37"/>
    <p:sldId id="11088811" r:id="rId38"/>
    <p:sldId id="11088814" r:id="rId39"/>
    <p:sldId id="11088815" r:id="rId40"/>
    <p:sldId id="11088816" r:id="rId41"/>
    <p:sldId id="11088817" r:id="rId42"/>
    <p:sldId id="11088819" r:id="rId43"/>
    <p:sldId id="11088820" r:id="rId44"/>
    <p:sldId id="11088821" r:id="rId45"/>
    <p:sldId id="11088838" r:id="rId46"/>
    <p:sldId id="258" r:id="rId47"/>
  </p:sldIdLst>
  <p:sldSz cx="12192000" cy="6858000"/>
  <p:notesSz cx="6858000" cy="9144000"/>
  <p:embeddedFontLst>
    <p:embeddedFont>
      <p:font typeface="微软雅黑" panose="020B0503020204020204" pitchFamily="34" charset="-122"/>
      <p:regular r:id="rId50"/>
      <p:bold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orient="horz" pos="1304" userDrawn="1">
          <p15:clr>
            <a:srgbClr val="A4A3A4"/>
          </p15:clr>
        </p15:guide>
        <p15:guide id="3" pos="39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fu Gemma" initials="fG" lastIdx="2" clrIdx="0"/>
  <p:cmAuthor id="8" name="姜伟光" initials="姜" lastIdx="1" clrIdx="0"/>
  <p:cmAuthor id="2" name="hejianlong" initials="h" lastIdx="7" clrIdx="1"/>
  <p:cmAuthor id="9" name="wu" initials="w" lastIdx="8" clrIdx="4"/>
  <p:cmAuthor id="3" name="15927" initials="1" lastIdx="1" clrIdx="2"/>
  <p:cmAuthor id="10" name="17398389610" initials="1" lastIdx="18" clrIdx="5"/>
  <p:cmAuthor id="4" name="Administrator" initials="A" lastIdx="4" clrIdx="3"/>
  <p:cmAuthor id="5" name="作者" initials="A" lastIdx="0" clrIdx="2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FE"/>
    <a:srgbClr val="FFFFFF"/>
    <a:srgbClr val="000000"/>
    <a:srgbClr val="ECF5FB"/>
    <a:srgbClr val="020002"/>
    <a:srgbClr val="303354"/>
    <a:srgbClr val="1A1A1A"/>
    <a:srgbClr val="20ADE5"/>
    <a:srgbClr val="007ED3"/>
    <a:srgbClr val="00C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87" autoAdjust="0"/>
    <p:restoredTop sz="96338" autoAdjust="0"/>
  </p:normalViewPr>
  <p:slideViewPr>
    <p:cSldViewPr snapToGrid="0" showGuides="1">
      <p:cViewPr varScale="1">
        <p:scale>
          <a:sx n="76" d="100"/>
          <a:sy n="76" d="100"/>
        </p:scale>
        <p:origin x="45" y="171"/>
      </p:cViewPr>
      <p:guideLst>
        <p:guide orient="horz" pos="2880"/>
        <p:guide orient="horz" pos="1304"/>
        <p:guide pos="3976"/>
      </p:guideLst>
    </p:cSldViewPr>
  </p:slideViewPr>
  <p:outlineViewPr>
    <p:cViewPr>
      <p:scale>
        <a:sx n="33" d="100"/>
        <a:sy n="33" d="100"/>
      </p:scale>
      <p:origin x="0" y="-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066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764440D6-B3C7-4AD2-9513-659EE399DBA5}" type="datetimeFigureOut">
              <a:rPr lang="zh-CN" altLang="en-US" smtClean="0"/>
              <a:t>2024/8/19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87AFDFED-55EB-437F-8E2B-83833206CBA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F86DA-8ECF-44DF-8F67-8CAAC554D33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FDFED-55EB-437F-8E2B-83833206CBA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8"/>
          <a:stretch>
            <a:fillRect/>
          </a:stretch>
        </p:blipFill>
        <p:spPr>
          <a:xfrm>
            <a:off x="-38100" y="1"/>
            <a:ext cx="12293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思源黑体 CN Light" panose="020B0300000000000000" charset="-122"/>
                <a:ea typeface="Source Han Sans CN" charset="-122"/>
                <a:cs typeface="思源黑体 CN Light" panose="020B0300000000000000" charset="-122"/>
              </a:defRPr>
            </a:lvl1pPr>
          </a:lstStyle>
          <a:p>
            <a:r>
              <a:rPr lang="zh-CN" altLang="en-US" dirty="0"/>
              <a:t>这里是你的主标题思源黑体</a:t>
            </a:r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Medium" panose="020B0600000000000000" charset="-122"/>
                <a:cs typeface="思源黑体 CN Normal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这里是副标题思源黑体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3" y="1125705"/>
            <a:ext cx="1283727" cy="6418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让数据成为生产力！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defRPr/>
            </a:pPr>
            <a:fld id="{BDB90904-EF7A-4A64-ABC7-704499CB12B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2024/8/19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defRPr/>
            </a:pPr>
            <a:fld id="{7339B484-942F-4E05-999B-4AA2CD1A3F8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3" y="1125705"/>
            <a:ext cx="1283727" cy="6418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4855" y="240434"/>
            <a:ext cx="10515600" cy="3968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" y="0"/>
            <a:ext cx="1218936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94196" y="6109853"/>
            <a:ext cx="1245600" cy="6228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00864" y="1774371"/>
            <a:ext cx="2880000" cy="35422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9379"/>
            <a:ext cx="96982" cy="498764"/>
          </a:xfrm>
          <a:prstGeom prst="rect">
            <a:avLst/>
          </a:prstGeom>
          <a:solidFill>
            <a:srgbClr val="007DD2"/>
          </a:solidFill>
          <a:ln>
            <a:solidFill>
              <a:srgbClr val="007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291456" y="6359236"/>
            <a:ext cx="748340" cy="374170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 hasCustomPrompt="1"/>
          </p:nvPr>
        </p:nvSpPr>
        <p:spPr>
          <a:xfrm>
            <a:off x="228601" y="300323"/>
            <a:ext cx="10515600" cy="396875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007DD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单击此处添加页面标题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516000" y="604788"/>
            <a:ext cx="11160000" cy="121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7677" y="171350"/>
            <a:ext cx="1007999" cy="504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520058" y="282497"/>
            <a:ext cx="72000" cy="396000"/>
          </a:xfrm>
          <a:prstGeom prst="rect">
            <a:avLst/>
          </a:prstGeom>
          <a:solidFill>
            <a:schemeClr val="accent2"/>
          </a:solidFill>
          <a:ln>
            <a:solidFill>
              <a:srgbClr val="007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37636" y="318010"/>
            <a:ext cx="9300087" cy="454391"/>
          </a:xfrm>
        </p:spPr>
        <p:txBody>
          <a:bodyPr>
            <a:noAutofit/>
          </a:bodyPr>
          <a:lstStyle>
            <a:lvl1pPr>
              <a:defRPr sz="2400" b="1" i="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516000" y="6314287"/>
            <a:ext cx="11160000" cy="18000"/>
          </a:xfrm>
          <a:prstGeom prst="rect">
            <a:avLst/>
          </a:prstGeom>
          <a:solidFill>
            <a:srgbClr val="9BC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942440" y="6394633"/>
            <a:ext cx="1883849" cy="296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16000" y="639463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帆软，让数据成为生产力！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516000" y="604788"/>
            <a:ext cx="11160000" cy="121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7677" y="171350"/>
            <a:ext cx="1007999" cy="504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520058" y="282497"/>
            <a:ext cx="72000" cy="396000"/>
          </a:xfrm>
          <a:prstGeom prst="rect">
            <a:avLst/>
          </a:prstGeom>
          <a:solidFill>
            <a:schemeClr val="accent2"/>
          </a:solidFill>
          <a:ln>
            <a:solidFill>
              <a:srgbClr val="007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37636" y="318010"/>
            <a:ext cx="9300087" cy="454391"/>
          </a:xfrm>
        </p:spPr>
        <p:txBody>
          <a:bodyPr>
            <a:noAutofit/>
          </a:bodyPr>
          <a:lstStyle>
            <a:lvl1pPr>
              <a:defRPr sz="2400" b="1" i="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516000" y="6314287"/>
            <a:ext cx="11160000" cy="18000"/>
          </a:xfrm>
          <a:prstGeom prst="rect">
            <a:avLst/>
          </a:prstGeom>
          <a:solidFill>
            <a:srgbClr val="9BC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942440" y="6394633"/>
            <a:ext cx="1883849" cy="296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16000" y="639463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088347" y="1038213"/>
            <a:ext cx="4015306" cy="381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" y="0"/>
            <a:ext cx="1218936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5" y="850900"/>
            <a:ext cx="8488527" cy="7078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889000"/>
            <a:ext cx="10515600" cy="801688"/>
          </a:xfrm>
        </p:spPr>
        <p:txBody>
          <a:bodyPr/>
          <a:lstStyle>
            <a:lvl1pPr>
              <a:defRPr>
                <a:solidFill>
                  <a:srgbClr val="007DD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5" y="850900"/>
            <a:ext cx="8488527" cy="7078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889000"/>
            <a:ext cx="10515600" cy="801688"/>
          </a:xfrm>
        </p:spPr>
        <p:txBody>
          <a:bodyPr/>
          <a:lstStyle>
            <a:lvl1pPr>
              <a:defRPr b="0" i="0">
                <a:solidFill>
                  <a:srgbClr val="007DD2"/>
                </a:solidFill>
                <a:latin typeface="思源黑体 CN Medium" panose="020B0600000000000000" charset="-122"/>
                <a:ea typeface="思源黑体 CN Normal" panose="020B0400000000000000" pitchFamily="34" charset="-122"/>
                <a:cs typeface="思源黑体 CN Medium" panose="020B0600000000000000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5" y="850900"/>
            <a:ext cx="8488527" cy="707880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hape 166"/>
          <p:cNvSpPr/>
          <p:nvPr userDrawn="1"/>
        </p:nvSpPr>
        <p:spPr>
          <a:xfrm>
            <a:off x="0" y="4626965"/>
            <a:ext cx="8358475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7DD2"/>
                </a:gs>
                <a:gs pos="54000">
                  <a:srgbClr val="007DD2"/>
                </a:gs>
                <a:gs pos="100000">
                  <a:srgbClr val="007DD2">
                    <a:alpha val="0"/>
                  </a:srgbClr>
                </a:gs>
              </a:gsLst>
              <a:lin ang="0" scaled="0"/>
              <a:tileRect/>
            </a:gradFill>
            <a:miter lim="400000"/>
            <a:tailEnd type="none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650652" y="4738991"/>
            <a:ext cx="1970088" cy="533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7DD2"/>
                </a:solidFill>
                <a:latin typeface="思源黑体 CN Normal" panose="020B04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kumimoji="1" lang="zh-CN" altLang="en-US" dirty="0"/>
              <a:t>使用流程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641708" y="3330890"/>
            <a:ext cx="2767013" cy="1162050"/>
          </a:xfrm>
        </p:spPr>
        <p:txBody>
          <a:bodyPr>
            <a:noAutofit/>
          </a:bodyPr>
          <a:lstStyle>
            <a:lvl1pPr marL="0" indent="0">
              <a:buNone/>
              <a:defRPr sz="8800" b="1" i="0">
                <a:solidFill>
                  <a:srgbClr val="007DD2"/>
                </a:solidFill>
                <a:latin typeface="Soho Gothic Pro" charset="0"/>
                <a:ea typeface="Soho Gothic Pro" charset="0"/>
                <a:cs typeface="Soho Gothic Pro" charset="0"/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 hasCustomPrompt="1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r>
              <a:rPr lang="zh-CN" altLang="en-US" dirty="0"/>
              <a:t>图表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368300" y="1194380"/>
            <a:ext cx="2448155" cy="4469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736975" y="1739900"/>
            <a:ext cx="7364413" cy="36972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609600" y="1543665"/>
            <a:ext cx="1936955" cy="367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543050"/>
            <a:ext cx="1798638" cy="3771900"/>
          </a:xfrm>
        </p:spPr>
        <p:txBody>
          <a:bodyPr/>
          <a:lstStyle>
            <a:lvl1pPr marL="0" indent="0">
              <a:buNone/>
              <a:defRPr sz="1600">
                <a:latin typeface="思源黑体 CN Normal" panose="020B0400000000000000" pitchFamily="34" charset="-122"/>
              </a:defRPr>
            </a:lvl1pPr>
            <a:lvl2pPr>
              <a:defRPr sz="1600">
                <a:latin typeface="思源黑体 CN Normal" panose="020B0400000000000000" pitchFamily="34" charset="-122"/>
              </a:defRPr>
            </a:lvl2pPr>
            <a:lvl3pPr>
              <a:defRPr sz="1600">
                <a:latin typeface="思源黑体 CN Normal" panose="020B0400000000000000" pitchFamily="34" charset="-122"/>
              </a:defRPr>
            </a:lvl3pPr>
            <a:lvl4pPr>
              <a:defRPr sz="1600">
                <a:latin typeface="思源黑体 CN Normal" panose="020B0400000000000000" pitchFamily="34" charset="-122"/>
              </a:defRPr>
            </a:lvl4pPr>
            <a:lvl5pPr>
              <a:defRPr sz="1600">
                <a:latin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 dirty="0"/>
              <a:t>思源黑体，字号</a:t>
            </a:r>
            <a:r>
              <a:rPr lang="en-US" altLang="zh-CN" dirty="0"/>
              <a:t>16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0925"/>
            <a:ext cx="7329488" cy="46783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8074025" y="1281266"/>
            <a:ext cx="3521075" cy="42799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8"/>
          <a:stretch>
            <a:fillRect/>
          </a:stretch>
        </p:blipFill>
        <p:spPr>
          <a:xfrm>
            <a:off x="-38100" y="1"/>
            <a:ext cx="12293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defRPr>
            </a:lvl1pPr>
          </a:lstStyle>
          <a:p>
            <a:r>
              <a:rPr lang="zh-CN" altLang="en-US" dirty="0"/>
              <a:t>感谢您的聆听！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3" y="1125705"/>
            <a:ext cx="1283727" cy="6418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这里是你的主标题思源黑体</a:t>
            </a:r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这里是副标题思源黑体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defRPr/>
            </a:pPr>
            <a:fld id="{BDB90904-EF7A-4A64-ABC7-704499CB12B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2024/8/19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defRPr/>
            </a:pPr>
            <a:fld id="{7339B484-942F-4E05-999B-4AA2CD1A3F8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0" y="361856"/>
            <a:ext cx="965525" cy="48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51" y="0"/>
            <a:ext cx="1218460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5347" y="222250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52996" y="6318251"/>
            <a:ext cx="1883849" cy="296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/>
          </p:nvPr>
        </p:nvSpPr>
        <p:spPr>
          <a:xfrm>
            <a:off x="756282" y="345910"/>
            <a:ext cx="9949183" cy="430531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7DD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defRPr/>
            </a:pPr>
            <a:fld id="{BDB90904-EF7A-4A64-ABC7-704499CB12B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2024/8/19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>
              <a:defRPr/>
            </a:pPr>
            <a:fld id="{7339B484-942F-4E05-999B-4AA2CD1A3F8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3.html?source=0&amp;from=materi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help.fanruan.com/dvg/doc-view-198.html?source=0&amp;from=materia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help.fanruan.com/dvg/doc-view-37.html?source=0&amp;from=materia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help.fanruan.com/dvg/doc-view-38.html?source=0&amp;from=materia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help.fanruan.com/dvg/doc-view-40.html?source=0&amp;from=materia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hyperlink" Target="https://help.fanruan.com/dvg/doc-view-41.html?source=0&amp;from=materia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hyperlink" Target="https://help.fanruan.com/dvg/doc-view-42.html?source=0&amp;from=materia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hyperlink" Target="https://help.fanruan.com/dvg/doc-view-39.html?source=0&amp;from=materia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33.htm?source=0&amp;from=materia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24.html?source=0&amp;from=materi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12.html?source=0&amp;from=materi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finebi/doc-view-702.html?source=0&amp;from=materia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hyperlink" Target="https://help.fanruan.com/dvg/doc-view-44.html?source=0&amp;from=material" TargetMode="Externa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elp.fanruan.com/dvg/doc-view-46.html?source=0&amp;from=materi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46.html?source=0&amp;from=materia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46.html?source=0&amp;from=materia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46.html?source=0&amp;from=materi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46.html?source=0&amp;from=materi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199.html?source=0&amp;from=materi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36.html?source=0&amp;from=materia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94.html?source=0&amp;from=material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elp.fanruan.com/dvg/doc-view-36.html?source=0&amp;from=material" TargetMode="External"/><Relationship Id="rId5" Type="http://schemas.openxmlformats.org/officeDocument/2006/relationships/hyperlink" Target="https://help.fanruan.com/dvg/doc-view-83.html?source=0&amp;from=material" TargetMode="External"/><Relationship Id="rId4" Type="http://schemas.openxmlformats.org/officeDocument/2006/relationships/hyperlink" Target="https://help.fanruan.com/dvg/doc-view-55.html?source=0&amp;from=materia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55.html?source=0&amp;from=materia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94.html?source=0&amp;from=materia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8.png"/><Relationship Id="rId5" Type="http://schemas.openxmlformats.org/officeDocument/2006/relationships/hyperlink" Target="https://help.fanruan.com/dvg/doc-view-94.html?source=0&amp;from=material" TargetMode="External"/><Relationship Id="rId4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94.html?source=0&amp;from=materia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94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help.fanruan.com/dvg/doc-view-31.html?source=0&amp;from=material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elp.fanruan.com/dvg/doc-view-36.html?source=0&amp;from=materia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83.html?source=0&amp;from=materia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83.html?source=0&amp;from=materia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83.html?source=0&amp;from=materi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83.html?source=0&amp;from=materia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58.html?source=0&amp;from=material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doc-view-2.html?source=0&amp;from=material" TargetMode="External"/><Relationship Id="rId2" Type="http://schemas.openxmlformats.org/officeDocument/2006/relationships/hyperlink" Target="https://help.fanruan.com/dvg/doc-view-13.html?source=0&amp;from=materia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help.fanruan.com/dvg/doc-view-60.html?source=0&amp;from=material" TargetMode="External"/><Relationship Id="rId4" Type="http://schemas.openxmlformats.org/officeDocument/2006/relationships/hyperlink" Target="https://help.fanruan.com/dvg/doc-view-49.html?source=0&amp;from=materia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elp.fanruan.com/dvg/doc-view-2.html?source=0&amp;from=materia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</a:rPr>
              <a:t>FineBI</a:t>
            </a:r>
            <a:r>
              <a:rPr lang="zh-CN" altLang="en-US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数据可视化专题</a:t>
            </a:r>
          </a:p>
        </p:txBody>
      </p:sp>
      <p:sp>
        <p:nvSpPr>
          <p:cNvPr id="9" name="副标题 2"/>
          <p:cNvSpPr txBox="1"/>
          <p:nvPr/>
        </p:nvSpPr>
        <p:spPr>
          <a:xfrm>
            <a:off x="3298190" y="3708400"/>
            <a:ext cx="6832600" cy="4597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教你如何图形化表达数据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+mn-ea"/>
                <a:sym typeface="Arial" panose="020B0604020202020204" pitchFamily="34" charset="0"/>
              </a:rPr>
              <a:t>选择图表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5439" y="921204"/>
            <a:ext cx="7837342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图表类型选取合理，能够恰当的表达数据的关系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5439" y="1458201"/>
            <a:ext cx="116594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当确定了数据来源和数据指标后，就要开始考虑将数据转化为合适的图表了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60" y="2003651"/>
            <a:ext cx="7848146" cy="3888890"/>
          </a:xfrm>
          <a:prstGeom prst="rect">
            <a:avLst/>
          </a:prstGeom>
        </p:spPr>
      </p:pic>
      <p:sp>
        <p:nvSpPr>
          <p:cNvPr id="27" name="对话气泡: 椭圆形 26"/>
          <p:cNvSpPr/>
          <p:nvPr/>
        </p:nvSpPr>
        <p:spPr>
          <a:xfrm>
            <a:off x="9176778" y="2410471"/>
            <a:ext cx="2290952" cy="1095272"/>
          </a:xfrm>
          <a:prstGeom prst="wedgeEllipseCallou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这么多，该选哪一个？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+mn-ea"/>
                <a:sym typeface="Arial" panose="020B0604020202020204" pitchFamily="34" charset="0"/>
              </a:rPr>
              <a:t>选择图表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5439" y="968960"/>
            <a:ext cx="63741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怎么选图表？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72" y="3882398"/>
            <a:ext cx="6881271" cy="14198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5439" y="1382394"/>
            <a:ext cx="900239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一般可通过以下步骤选择图表：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1</a:t>
            </a: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）确定表达的信息 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2</a:t>
            </a: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）确定相对关系 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3</a:t>
            </a: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）选择图表形式</a:t>
            </a:r>
            <a:r>
              <a:rPr lang="en-US" altLang="zh-CN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选择图表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+mn-ea"/>
                <a:sym typeface="Arial" panose="020B0604020202020204" pitchFamily="34" charset="0"/>
              </a:rPr>
              <a:t>选择图表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0" y="1934453"/>
            <a:ext cx="8287151" cy="3829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5439" y="929876"/>
            <a:ext cx="7837342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图表类型选取合理，能够恰当的表达数据的关系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95657" y="2333826"/>
            <a:ext cx="2411886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单个数量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组成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占比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比较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排序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分布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频率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联系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相关性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位置分布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趋势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时间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45439" y="928606"/>
            <a:ext cx="116594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单个数量，可以选择指标卡、仪表盘等展示。更多内容可查看：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2"/>
              </a:rPr>
              <a:t>单个数量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110" y="4960620"/>
            <a:ext cx="3547110" cy="1247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530" y="2840355"/>
            <a:ext cx="2432050" cy="21202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130" y="1403350"/>
            <a:ext cx="3277235" cy="14351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996" y="5025680"/>
            <a:ext cx="6062906" cy="109786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365" y="1424305"/>
            <a:ext cx="3241675" cy="14141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265" y="2774950"/>
            <a:ext cx="2976245" cy="218567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130" y="2838450"/>
            <a:ext cx="2438400" cy="212344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2.1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单个数量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5439" y="953187"/>
            <a:ext cx="11466347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当对每一部分的大小占总数的百分比感兴趣时，可以选择饼图、环状图、堆叠条形图、并排条形图等展示。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更多内容可查看：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2"/>
              </a:rPr>
              <a:t>占比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60" y="3766185"/>
            <a:ext cx="2272030" cy="21380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5" y="3765550"/>
            <a:ext cx="3083560" cy="2169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525" y="1531620"/>
            <a:ext cx="2239645" cy="20650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940" y="1704975"/>
            <a:ext cx="2821940" cy="18916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70" y="1370330"/>
            <a:ext cx="3763010" cy="23158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930" y="3765550"/>
            <a:ext cx="2057400" cy="24269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2.2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组成</a:t>
            </a: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-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占比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45438" y="973756"/>
            <a:ext cx="1136265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当有多个类时，就需要比较类别间的大小、高低，可选择表格、柱状图、条形图、雷达图、矩形图、词云等图展示。更多内容可查看：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2"/>
              </a:rPr>
              <a:t>比较与排序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748" y="1724335"/>
            <a:ext cx="3594285" cy="18669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262" y="4718405"/>
            <a:ext cx="3505313" cy="12674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95" y="3636365"/>
            <a:ext cx="2592080" cy="234894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35" y="3811270"/>
            <a:ext cx="2021205" cy="15309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954" y="1721160"/>
            <a:ext cx="3773935" cy="151992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0743" y="3840854"/>
            <a:ext cx="2686188" cy="21019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9425" y="3283585"/>
            <a:ext cx="2952750" cy="14351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545" y="1748790"/>
            <a:ext cx="1906270" cy="175768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2.3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比较</a:t>
            </a: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-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排序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5439" y="1172684"/>
            <a:ext cx="11447354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当需要考虑数据出现的频率、分布、密度时，可以选择直方图、概率密度图等展示。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更多内容可查看：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2"/>
              </a:rPr>
              <a:t>频率分布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10" y="2348865"/>
            <a:ext cx="4374515" cy="2541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730" y="2294890"/>
            <a:ext cx="3310890" cy="259588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2.4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分布</a:t>
            </a: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-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频率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5400" y="980046"/>
            <a:ext cx="10975161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当主题包括与什么相关，随什么增长，随什么减退等相关关系时，可以选择散点图、气泡图、框架图、漏斗图、象限图等展示。更多内容可参考：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2"/>
              </a:rPr>
              <a:t>相关性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5" y="2446020"/>
            <a:ext cx="2660650" cy="27997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70" y="1699895"/>
            <a:ext cx="2780030" cy="21869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558" y="3943972"/>
            <a:ext cx="3346343" cy="22130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690" y="1682344"/>
            <a:ext cx="3740936" cy="22044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185" y="3943985"/>
            <a:ext cx="4379595" cy="214249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2.5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联系</a:t>
            </a: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-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相关性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5438" y="932016"/>
            <a:ext cx="1147577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根据地理位置数据，通过地图展示分布特征时，可以选择点地图、区域地图、统计地图、气泡地图、热力地图、流向地图等展示。更多内容可参考：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2"/>
              </a:rPr>
              <a:t>位置分布</a:t>
            </a:r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855" y="3846830"/>
            <a:ext cx="324612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70" y="3846195"/>
            <a:ext cx="310705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040" y="3846195"/>
            <a:ext cx="3276600" cy="216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298" y="1376656"/>
            <a:ext cx="2812109" cy="23804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8590" y="1666240"/>
            <a:ext cx="3437890" cy="209105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2.6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位置分布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5439" y="998220"/>
            <a:ext cx="1144749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如果要观察数据随时间变化、增长、下降、减少、波动等，即观察时间序列数据，可以选择柱形图、趋势图、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面积图等展示。更多内容可参考：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2"/>
              </a:rPr>
              <a:t>时间趋势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10" y="1590675"/>
            <a:ext cx="5117465" cy="17976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05" y="3388360"/>
            <a:ext cx="5257800" cy="2768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10" y="1643380"/>
            <a:ext cx="3517900" cy="17449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" y="3388360"/>
            <a:ext cx="4035425" cy="1786890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" y="5175250"/>
            <a:ext cx="4840605" cy="98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2.7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趋势</a:t>
            </a: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-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时间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2900" y="843116"/>
            <a:ext cx="31007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4400" dirty="0">
                <a:solidFill>
                  <a:srgbClr val="007DD2"/>
                </a:solidFill>
                <a:latin typeface="Noto Sans S Chinese Medium" panose="020B0600000000000000" charset="-122"/>
                <a:ea typeface="Noto Sans S Chinese Medium" panose="020B0600000000000000" charset="-122"/>
              </a:rPr>
              <a:t>CONTENTS</a:t>
            </a:r>
            <a:endParaRPr kumimoji="1" lang="zh-CN" altLang="en-US" sz="2400" dirty="0">
              <a:solidFill>
                <a:srgbClr val="007DD2"/>
              </a:solidFill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2218" y="90467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7DD2"/>
                </a:solidFill>
                <a:latin typeface="Noto Sans S Chinese Medium" panose="020B0600000000000000" charset="-122"/>
                <a:ea typeface="Noto Sans S Chinese Medium" panose="020B0600000000000000" charset="-122"/>
              </a:rPr>
              <a:t>目录</a:t>
            </a:r>
            <a:endParaRPr kumimoji="1" lang="zh-CN" altLang="en-US" sz="3600" dirty="0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8845" y="2555240"/>
            <a:ext cx="2453490" cy="398780"/>
            <a:chOff x="1042736" y="2229853"/>
            <a:chExt cx="2453490" cy="398840"/>
          </a:xfrm>
        </p:grpSpPr>
        <p:sp>
          <p:nvSpPr>
            <p:cNvPr id="6" name="燕尾形 5"/>
            <p:cNvSpPr/>
            <p:nvPr/>
          </p:nvSpPr>
          <p:spPr>
            <a:xfrm>
              <a:off x="1042736" y="2261466"/>
              <a:ext cx="336885" cy="336885"/>
            </a:xfrm>
            <a:prstGeom prst="chevron">
              <a:avLst/>
            </a:prstGeom>
            <a:gradFill>
              <a:gsLst>
                <a:gs pos="0">
                  <a:srgbClr val="007DD2"/>
                </a:gs>
                <a:gs pos="100000">
                  <a:srgbClr val="1EAAE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79621" y="2229853"/>
              <a:ext cx="984885" cy="398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charset="-122"/>
                  <a:ea typeface="Noto Sans S Chinese Regular" panose="020B0500000000000000" charset="-122"/>
                  <a:sym typeface="微软雅黑" panose="020B0503020204020204" charset="-122"/>
                </a:rPr>
                <a:t>SEC 01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388230" y="2245242"/>
              <a:ext cx="1107996" cy="369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Noto Sans S Chinese Regular" panose="020B0500000000000000" charset="-122"/>
                  <a:ea typeface="Noto Sans S Chinese Regular" panose="020B0500000000000000" charset="-122"/>
                  <a:sym typeface="微软雅黑" panose="020B0503020204020204" charset="-122"/>
                </a:rPr>
                <a:t>明确目的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39665" y="2555240"/>
            <a:ext cx="2453499" cy="398780"/>
            <a:chOff x="1042736" y="2229853"/>
            <a:chExt cx="2453483" cy="398780"/>
          </a:xfrm>
        </p:grpSpPr>
        <p:sp>
          <p:nvSpPr>
            <p:cNvPr id="11" name="燕尾形 10"/>
            <p:cNvSpPr/>
            <p:nvPr/>
          </p:nvSpPr>
          <p:spPr>
            <a:xfrm>
              <a:off x="1042736" y="2261466"/>
              <a:ext cx="336885" cy="336885"/>
            </a:xfrm>
            <a:prstGeom prst="chevron">
              <a:avLst/>
            </a:prstGeom>
            <a:gradFill>
              <a:gsLst>
                <a:gs pos="0">
                  <a:srgbClr val="007DD2"/>
                </a:gs>
                <a:gs pos="100000">
                  <a:srgbClr val="1EAAE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79621" y="2229853"/>
              <a:ext cx="984879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charset="-122"/>
                  <a:ea typeface="Noto Sans S Chinese Regular" panose="020B0500000000000000" charset="-122"/>
                  <a:sym typeface="微软雅黑" panose="020B0503020204020204" charset="-122"/>
                </a:rPr>
                <a:t>SEC 02</a:t>
              </a:r>
              <a:endParaRPr lang="en-US" altLang="zh-CN" sz="2000" dirty="0">
                <a:solidFill>
                  <a:srgbClr val="007DD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388230" y="2245242"/>
              <a:ext cx="1107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Noto Sans S Chinese Regular" panose="020B0500000000000000" charset="-122"/>
                  <a:ea typeface="Noto Sans S Chinese Regular" panose="020B0500000000000000" charset="-122"/>
                  <a:sym typeface="微软雅黑" panose="020B0503020204020204" charset="-122"/>
                </a:rPr>
                <a:t>选择图表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18845" y="3587750"/>
            <a:ext cx="2453574" cy="398780"/>
            <a:chOff x="1042736" y="2229853"/>
            <a:chExt cx="2453421" cy="398780"/>
          </a:xfrm>
        </p:grpSpPr>
        <p:sp>
          <p:nvSpPr>
            <p:cNvPr id="20" name="燕尾形 19"/>
            <p:cNvSpPr/>
            <p:nvPr/>
          </p:nvSpPr>
          <p:spPr>
            <a:xfrm>
              <a:off x="1042736" y="2261466"/>
              <a:ext cx="336885" cy="336885"/>
            </a:xfrm>
            <a:prstGeom prst="chevron">
              <a:avLst/>
            </a:prstGeom>
            <a:gradFill>
              <a:gsLst>
                <a:gs pos="0">
                  <a:srgbClr val="007DD2"/>
                </a:gs>
                <a:gs pos="100000">
                  <a:srgbClr val="1EAAE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79621" y="2229853"/>
              <a:ext cx="9848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charset="-122"/>
                  <a:ea typeface="Noto Sans S Chinese Regular" panose="020B0500000000000000" charset="-122"/>
                  <a:sym typeface="微软雅黑" panose="020B0503020204020204" charset="-122"/>
                </a:rPr>
                <a:t>SEC 03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88230" y="2245242"/>
              <a:ext cx="110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Noto Sans S Chinese Regular" panose="020B0500000000000000" charset="-122"/>
                  <a:ea typeface="Noto Sans S Chinese Regular" panose="020B0500000000000000" charset="-122"/>
                  <a:sym typeface="微软雅黑" panose="020B0503020204020204" charset="-122"/>
                </a:rPr>
                <a:t>视觉设计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39665" y="3572510"/>
            <a:ext cx="2453526" cy="398780"/>
            <a:chOff x="1042736" y="2229853"/>
            <a:chExt cx="2453460" cy="398780"/>
          </a:xfrm>
        </p:grpSpPr>
        <p:sp>
          <p:nvSpPr>
            <p:cNvPr id="15" name="燕尾形 26"/>
            <p:cNvSpPr/>
            <p:nvPr/>
          </p:nvSpPr>
          <p:spPr>
            <a:xfrm>
              <a:off x="1042736" y="2261466"/>
              <a:ext cx="336885" cy="336885"/>
            </a:xfrm>
            <a:prstGeom prst="chevron">
              <a:avLst/>
            </a:prstGeom>
            <a:gradFill>
              <a:gsLst>
                <a:gs pos="0">
                  <a:srgbClr val="007DD2"/>
                </a:gs>
                <a:gs pos="100000">
                  <a:srgbClr val="1EAAE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79621" y="2229853"/>
              <a:ext cx="984859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charset="-122"/>
                  <a:ea typeface="Noto Sans S Chinese Regular" panose="020B0500000000000000" charset="-122"/>
                  <a:sym typeface="微软雅黑" panose="020B0503020204020204" charset="-122"/>
                </a:rPr>
                <a:t>SEC 04</a:t>
              </a:r>
              <a:endParaRPr lang="en-US" altLang="zh-CN" sz="2000" dirty="0">
                <a:solidFill>
                  <a:srgbClr val="007DD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388230" y="2245242"/>
              <a:ext cx="1107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dirty="0">
                  <a:latin typeface="Noto Sans S Chinese Regular" panose="020B0500000000000000" charset="-122"/>
                  <a:ea typeface="Noto Sans S Chinese Regular" panose="020B0500000000000000" charset="-122"/>
                  <a:sym typeface="微软雅黑" panose="020B0503020204020204" charset="-122"/>
                </a:rPr>
                <a:t>突出重点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>
                <a:latin typeface="Noto Sans S Chinese Regular" panose="020B0500000000000000" charset="-122"/>
                <a:ea typeface="Noto Sans S Chinese Regular" panose="020B0500000000000000" charset="-122"/>
              </a:rPr>
              <a:t>视觉设计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Noto Sans S Chinese Medium" panose="020B0600000000000000" charset="-122"/>
                <a:ea typeface="Noto Sans S Chinese Medium" panose="020B0600000000000000" charset="-122"/>
                <a:sym typeface="Times New Roman Bold" panose="02020803070505020304" pitchFamily="18" charset="0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93400" y="964530"/>
            <a:ext cx="7148073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布局合理、色彩协调，具有较高美观性</a:t>
            </a:r>
          </a:p>
        </p:txBody>
      </p:sp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6556714" y="3044093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85" y="2813337"/>
            <a:ext cx="5704882" cy="2975219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393400" y="1484922"/>
            <a:ext cx="11659495" cy="1845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当确定图表或者要将图表汇总显示在一个看板</a:t>
            </a:r>
            <a:r>
              <a:rPr lang="en-US" altLang="zh-CN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/</a:t>
            </a: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报告中时，就要开始考虑美观性了，即进入了视觉设计阶段。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布局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配色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素材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 algn="l"/>
            <a:endParaRPr lang="en-US" altLang="zh-CN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视觉设计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6556714" y="3044093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45439" y="993526"/>
            <a:ext cx="116594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一份报告，布局是非常重要的，好的布局能使人阅读愉悦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5439" y="1362858"/>
            <a:ext cx="10070188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元素排列有序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符合人们阅读的习惯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注意间距相等和合理留白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页面布局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14" y="3284352"/>
            <a:ext cx="6188792" cy="244788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布局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6700859" y="3402868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45139" y="1009318"/>
            <a:ext cx="116594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驾驶舱布局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5139" y="1403578"/>
            <a:ext cx="1077758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一般将有关联的指标相邻或靠近，把图表类型相近的指标放一起，减少观者认知上的负担并提高信息传递的效率。更多内容可查看：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驾驶舱布局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8" y="2399384"/>
            <a:ext cx="10876394" cy="313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布局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6556714" y="3044093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45139" y="1009318"/>
            <a:ext cx="116594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多级分析页面布局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5139" y="1350671"/>
            <a:ext cx="1142933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可以将数据分析页面拆解成多个部分，通常为总分总的结构，利用联动、钻取、跳转等方式，多维度的展示数据的全貌。更多内容可查看：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多级分析页面布局</a:t>
            </a:r>
          </a:p>
        </p:txBody>
      </p:sp>
      <p:pic>
        <p:nvPicPr>
          <p:cNvPr id="15362" name="Picture 2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1425" y="2176780"/>
            <a:ext cx="7169785" cy="39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布局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6556714" y="3044093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945242" y="1792786"/>
            <a:ext cx="609728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Normal" panose="020B0400000000000000"/>
              </a:rPr>
              <a:t>案例：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Normal" panose="020B0400000000000000"/>
                <a:hlinkClick r:id="rId3"/>
              </a:rPr>
              <a:t>商品销售帕累托分析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Normal" panose="020B040000000000000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55" y="2211004"/>
            <a:ext cx="6118840" cy="377345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5439" y="1387546"/>
            <a:ext cx="1096581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要描述清楚分析的作用、关键指标计算公式、根据图表得出结论和建议。更多内容可查看：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5"/>
              </a:rPr>
              <a:t>BI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5"/>
              </a:rPr>
              <a:t>分析报告布局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5439" y="981013"/>
            <a:ext cx="104844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BI</a:t>
            </a: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分析报告布局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23" y="1962063"/>
            <a:ext cx="4321666" cy="315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布局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6556714" y="3044093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45439" y="948714"/>
            <a:ext cx="11543337" cy="1614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颜色可传达大量信息，但使用颜色有着微妙的平衡，保证合理表达数据和视觉美观：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风格简洁能吸引人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色彩感要适中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数量要合适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20" y="2751455"/>
            <a:ext cx="6664325" cy="24047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9828" y="5539996"/>
            <a:ext cx="10372232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使用颜色时特别要注意：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4"/>
              </a:rPr>
              <a:t>颜色搭配一致性原则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颜色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6556714" y="3044093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45439" y="995378"/>
            <a:ext cx="1037223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注意数值指标的一致性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5439" y="1454051"/>
            <a:ext cx="11086968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当根据某一个指标的数值大小进行颜色映射时，建议使用生长色系的渐变颜色。更多内容可参考：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颜色搭配一致性原则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15" y="2565398"/>
            <a:ext cx="10277760" cy="318696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颜色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6556714" y="3044093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05791" y="959998"/>
            <a:ext cx="1037223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注意语义颜色一致性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5791" y="1320194"/>
            <a:ext cx="11499662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符合语义的颜色可以帮助人们更快地处理信息，所以使用颜色时应尽量契合人们的认知习惯。更多内容可参考：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颜色搭配一致性原则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887" y="2176378"/>
            <a:ext cx="2813195" cy="377844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75" y="2168525"/>
            <a:ext cx="2517140" cy="379412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颜色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45439" y="970606"/>
            <a:ext cx="1037223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注意指标颜色一致性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5439" y="1329077"/>
            <a:ext cx="1141113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在同一报表中，相同的指标尽量使用同一色系，避免使用过多的颜色对用户造成干扰。更多内容可参考：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颜色搭配一致性原则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315" y="2073046"/>
            <a:ext cx="5159371" cy="19848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595" y="4185349"/>
            <a:ext cx="7862112" cy="183309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颜色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Noto Sans S Chinese Medium" panose="020B0600000000000000" charset="-122"/>
                <a:ea typeface="Noto Sans S Chinese Medium" panose="020B0600000000000000" charset="-122"/>
                <a:sym typeface="Times New Roman Bold" panose="02020803070505020304" pitchFamily="18" charset="0"/>
              </a:rPr>
              <a:t>01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>
                <a:latin typeface="Noto Sans S Chinese Medium" panose="020B0600000000000000" charset="-122"/>
                <a:ea typeface="Noto Sans S Chinese Medium" panose="020B0600000000000000" charset="-122"/>
              </a:rPr>
              <a:t>明确目的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7114244" y="3621308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45439" y="989383"/>
            <a:ext cx="1037223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注意色系颜色一致性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5439" y="1432809"/>
            <a:ext cx="1118407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在同一报表中，如果我们是自定义配色，需要避免一些撞色，保持风格一致。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algn="l"/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更多内容可参考：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颜色搭配一致性原则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65" y="2338553"/>
            <a:ext cx="6126746" cy="24938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885" y="3599180"/>
            <a:ext cx="5074920" cy="223012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颜色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连接符 86"/>
          <p:cNvCxnSpPr/>
          <p:nvPr/>
        </p:nvCxnSpPr>
        <p:spPr>
          <a:xfrm rot="5400000">
            <a:off x="6556714" y="804630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5400000">
            <a:off x="7432379" y="3166648"/>
            <a:ext cx="7787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45439" y="1432497"/>
            <a:ext cx="11543337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可以通过边框、背景、图标等视觉素材提升视觉效果。更多内容可查看：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素材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5439" y="905686"/>
            <a:ext cx="11184073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除颜色、布局外，好的视觉素材，也会影响到视觉效果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0" y="3175000"/>
            <a:ext cx="5939790" cy="1683385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20" y="1957705"/>
            <a:ext cx="3335020" cy="411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3.3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素材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>
                <a:latin typeface="Noto Sans S Chinese Medium" panose="020B0600000000000000" charset="-122"/>
                <a:ea typeface="Noto Sans S Chinese Medium" panose="020B0600000000000000" charset="-122"/>
              </a:rPr>
              <a:t>突出重点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Noto Sans S Chinese Medium" panose="020B0600000000000000" charset="-122"/>
                <a:ea typeface="Noto Sans S Chinese Medium" panose="020B0600000000000000" charset="-122"/>
                <a:sym typeface="Times New Roman Bold" panose="02020803070505020304" pitchFamily="18" charset="0"/>
              </a:rPr>
              <a:t>04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5439" y="877402"/>
            <a:ext cx="9554957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美观和实用并存，降低认知负荷，聚焦问题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45439" y="1344830"/>
            <a:ext cx="1089435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有了美观的外表后，就要考虑图表怎样让使用者快速的发现异常问题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5439" y="1808623"/>
            <a:ext cx="11043347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受众接受信息时，会产生认知负荷。高认知负荷会让受众感到疲惫，</a:t>
            </a:r>
            <a:r>
              <a:rPr lang="zh-CN" altLang="en-US" sz="1600" b="1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好的图表应该是低认知负荷的</a:t>
            </a: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。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更多内容可查看：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降低认知负荷</a:t>
            </a:r>
            <a:endParaRPr lang="zh-CN" altLang="en-US" sz="1600" b="0" i="0" dirty="0">
              <a:solidFill>
                <a:srgbClr val="334356"/>
              </a:solidFill>
              <a:effectLst/>
              <a:latin typeface="Noto Sans S Chinese Regular" panose="020B0500000000000000" charset="-122"/>
              <a:ea typeface="Noto Sans S Chinese Regular" panose="020B05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70" y="2595630"/>
            <a:ext cx="7718367" cy="3004226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突出重点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5439" y="858484"/>
            <a:ext cx="9554957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如何降低认知负荷，聚焦问题？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45439" y="1371531"/>
            <a:ext cx="108943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可以通过突出必要信息、降低噪音干扰来降低认知负荷，聚焦问题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17710" y="4714171"/>
            <a:ext cx="567829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334356"/>
                </a:solidFill>
                <a:effectLst/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突出必要信息（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原则：画龙点睛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4"/>
              </a:rPr>
              <a:t>有效标记图表</a:t>
            </a:r>
            <a:r>
              <a:rPr lang="zh-CN" altLang="en-US" sz="1600" b="0" i="0" dirty="0">
                <a:solidFill>
                  <a:srgbClr val="334356"/>
                </a:solidFill>
                <a:effectLst/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90699" y="5262366"/>
            <a:ext cx="448373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降低噪音干扰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5"/>
              </a:rPr>
              <a:t>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5"/>
              </a:rPr>
              <a:t>原则：降噪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6"/>
              </a:rPr>
              <a:t>降低认知负荷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）</a:t>
            </a:r>
            <a:endParaRPr lang="zh-CN" altLang="en-US" sz="1600" dirty="0"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6964" y="2212982"/>
            <a:ext cx="7457334" cy="209015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突出重点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45439" y="1397873"/>
            <a:ext cx="10687298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一个可视化图表主要包括以下内容：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展现数据：柱子、线条、面积、点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辅助理解数据：标题、坐标轴标签、坐标轴标题、网格线、图例、数据标签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其他：一些装饰效果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更多内容可查看</a:t>
            </a:r>
            <a:r>
              <a:rPr lang="zh-CN" altLang="en-US" sz="1600" dirty="0">
                <a:solidFill>
                  <a:srgbClr val="172B4D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：</a:t>
            </a: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有效标记图表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5439" y="881536"/>
            <a:ext cx="9554957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在哪儿突出？噪音都是怎么产生的？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099" y="3281400"/>
            <a:ext cx="4822864" cy="280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突出重点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45439" y="1454072"/>
            <a:ext cx="11658343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一般可以通过加粗、颜色、斜体、大小、空间隔离、下划线等方式来体现不同</a:t>
            </a:r>
            <a:r>
              <a:rPr lang="zh-CN" altLang="en-US" sz="1600" b="0" i="0" dirty="0">
                <a:solidFill>
                  <a:srgbClr val="172B4D"/>
                </a:solidFill>
                <a:effectLst/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（</a:t>
            </a:r>
            <a:r>
              <a:rPr lang="en-US" altLang="zh-CN" sz="1600" b="0" i="0" dirty="0">
                <a:solidFill>
                  <a:srgbClr val="172B4D"/>
                </a:solidFill>
                <a:effectLst/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D</a:t>
            </a:r>
            <a:r>
              <a:rPr lang="zh-CN" altLang="en-US" sz="1600" b="0" i="0" dirty="0">
                <a:solidFill>
                  <a:srgbClr val="172B4D"/>
                </a:solidFill>
                <a:effectLst/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原则：画龙点睛</a:t>
            </a:r>
            <a:r>
              <a:rPr lang="zh-CN" altLang="en-US" sz="1600" dirty="0">
                <a:solidFill>
                  <a:srgbClr val="172B4D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）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60" y="1919605"/>
            <a:ext cx="6939915" cy="196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45439" y="916570"/>
            <a:ext cx="9554957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突出必要信息，可以怎么做？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9555" y="3796468"/>
            <a:ext cx="9554957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突出什么？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9555" y="4296092"/>
            <a:ext cx="11658343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最大值、最小值、离群点、水平线、目标线，警报提醒等，凡是想要被关注、应该被关注的内容。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94" y="4783315"/>
            <a:ext cx="6548147" cy="13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突出必要信息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45439" y="885981"/>
            <a:ext cx="6722200" cy="87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常用的「突出必要信息」技巧</a:t>
            </a:r>
            <a:endParaRPr lang="en-US" altLang="zh-CN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打造视觉反差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5439" y="1778104"/>
            <a:ext cx="111753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可以利用颜色、形状、线的粗细用来打造视觉差异，突出必要信息。更多内容可查看</a:t>
            </a:r>
            <a:r>
              <a:rPr lang="zh-CN" altLang="en-US" sz="1600" dirty="0">
                <a:solidFill>
                  <a:srgbClr val="172B4D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5"/>
              </a:rPr>
              <a:t>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5"/>
              </a:rPr>
              <a:t>原则：画龙点睛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55" y="3175635"/>
            <a:ext cx="7355840" cy="185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439536" y="2315937"/>
            <a:ext cx="2381250" cy="380238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突出必要信息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45439" y="869702"/>
            <a:ext cx="6722200" cy="87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常用的「突出必要信息」技巧</a:t>
            </a:r>
            <a:endParaRPr lang="en-US" altLang="zh-CN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绘制神奇的线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5439" y="1770735"/>
            <a:ext cx="1056068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通过添加水平线、趋势线、 划分区间线来突出显示必要信息。更多内容可查看：</a:t>
            </a:r>
            <a:r>
              <a:rPr lang="en-US" altLang="zh-CN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原则：画龙点睛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6" y="2779127"/>
            <a:ext cx="5366104" cy="2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42" y="2841401"/>
            <a:ext cx="4932172" cy="254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突出必要信息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45439" y="859062"/>
            <a:ext cx="6722200" cy="87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常用的「突出必要信息」技巧</a:t>
            </a:r>
            <a:endParaRPr lang="en-US" altLang="zh-CN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添加文字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5439" y="1789017"/>
            <a:ext cx="1099439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有时候还可以通过添加文字来突出必要信息，比如在标题、标签、处加文字，来强调和突出重点。更多内容可查看：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原则：画龙点睛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94" y="2885715"/>
            <a:ext cx="4775445" cy="2629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578" y="2869925"/>
            <a:ext cx="4526113" cy="269411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突出必要信息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45439" y="999678"/>
            <a:ext cx="8668260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做一份数据报告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/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看板的目的是什么？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45439" y="1615149"/>
            <a:ext cx="1111672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用户：给谁用？场景：要解决什么问题？数据：需要什么数据？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更多内容可查看：</a:t>
            </a: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2"/>
              </a:rPr>
              <a:t>明确目的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253" y="2692755"/>
            <a:ext cx="4209548" cy="322100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明确目的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5439" y="897786"/>
            <a:ext cx="10492930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降低噪音干扰，可以怎么做？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21" y="3308335"/>
            <a:ext cx="7903637" cy="244366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5439" y="1392446"/>
            <a:ext cx="9554956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隐藏（去除不必要的背景、边框、数据标签、无意义的颜色变化等）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弱化（坐标轴、网格线浅色）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视觉有序（对齐、留白、颜色有变化）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4"/>
              </a:rPr>
              <a:t>降低认知负荷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降低噪音干扰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45439" y="882714"/>
            <a:ext cx="6722200" cy="87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常用的「降低噪音干扰」技巧</a:t>
            </a:r>
            <a:endParaRPr lang="en-US" altLang="zh-CN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颜色使用有意义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5439" y="1870392"/>
            <a:ext cx="108559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任意或无意义地使用颜色，极大程度上会对用户造成噪音干扰。更多内容可参考：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原则：降噪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" y="2973070"/>
            <a:ext cx="7230745" cy="2242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70" y="2411107"/>
            <a:ext cx="3088909" cy="3545496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降低噪音干扰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45439" y="887370"/>
            <a:ext cx="6722200" cy="87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常用的「降低噪音干扰」技巧</a:t>
            </a:r>
            <a:endParaRPr lang="en-US" altLang="zh-CN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减少使用特效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5439" y="1855745"/>
            <a:ext cx="11156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特效图形，如3D、艺术字、阴影、映像、发光效果等分散用户的注意力，对数据特征造成掩盖，如无特殊要求，建议减少使用特效。更多内容可参考：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原则：降噪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52" y="2921106"/>
            <a:ext cx="4051871" cy="194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07" y="2921106"/>
            <a:ext cx="6093527" cy="23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降低噪音干扰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45439" y="858451"/>
            <a:ext cx="6722200" cy="87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常用的「降低噪音干扰」技巧</a:t>
            </a:r>
            <a:endParaRPr lang="en-US" altLang="zh-CN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避免重复冗余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5439" y="1836957"/>
            <a:ext cx="1115663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惜字如金，剔除那些不必要的内容；同样的东西不要表现两遍。更多内容可参考：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原则：降噪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094" y="2284295"/>
            <a:ext cx="4549359" cy="3754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17" y="2894330"/>
            <a:ext cx="6266377" cy="2534593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降低噪音干扰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45439" y="860033"/>
            <a:ext cx="6722200" cy="87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常用的「降低噪音干扰」技巧</a:t>
            </a:r>
            <a:endParaRPr lang="en-US" altLang="zh-CN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避免远距离标注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5439" y="1710519"/>
            <a:ext cx="1115663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当对象与信息标注分隔较远的时候，用户需要花较多的时间让视线来回切换，不利于信息快速获取。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更多内容可参考</a:t>
            </a:r>
            <a:r>
              <a:rPr lang="zh-CN" altLang="en-US" sz="1600" dirty="0">
                <a:solidFill>
                  <a:srgbClr val="172B4D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3"/>
              </a:rPr>
              <a:t>原则：降噪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5" y="2620010"/>
            <a:ext cx="3562985" cy="3420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728" y="3223213"/>
            <a:ext cx="6175291" cy="2212719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45439" y="431503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4.2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降低噪音干扰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+mn-ea"/>
                <a:sym typeface="Arial" panose="020B0604020202020204" pitchFamily="34" charset="0"/>
              </a:rPr>
              <a:t>数据可视化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01" y="2630193"/>
            <a:ext cx="10218188" cy="251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345439" y="1024046"/>
            <a:ext cx="11173364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将数据可视化展示，要怎么做？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5439" y="1482954"/>
            <a:ext cx="87236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数据可视化一般可以分成以下几个步骤（详见：</a:t>
            </a:r>
            <a:r>
              <a:rPr lang="zh-CN" altLang="en-US" sz="1600" dirty="0">
                <a:solidFill>
                  <a:srgbClr val="0070FE"/>
                </a:solidFill>
                <a:latin typeface="Noto Sans S Chinese Regular" panose="020B0500000000000000" charset="-122"/>
                <a:ea typeface="Noto Sans S Chinese Regular" panose="020B0500000000000000" charset="-122"/>
                <a:hlinkClick r:id="rId3"/>
              </a:rPr>
              <a:t>可视化设计流程</a:t>
            </a: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）：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让数据成为生产力！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THANK YOU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40" y="3238040"/>
            <a:ext cx="3732119" cy="292958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45439" y="903748"/>
            <a:ext cx="9000033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受众是谁，他们有什么问题要解决？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5439" y="1423288"/>
            <a:ext cx="11589485" cy="1706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考勤场景</a:t>
            </a:r>
            <a:endParaRPr lang="en-US" altLang="zh-CN" b="1" dirty="0">
              <a:solidFill>
                <a:schemeClr val="accent2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谁要用？：老板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要解决什么问题？：想要了解部门员工的工作积极性，发现潜在摆烂员工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需要什么数据？：使用员工打卡数据，以「月迟到次数」为指标，观察部门员工的平均水平和每个员工的情况 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1.1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用户场景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40" y="3258874"/>
            <a:ext cx="3732119" cy="292958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45439" y="937365"/>
            <a:ext cx="9000033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需要什么数据？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5439" y="1528942"/>
            <a:ext cx="11589485" cy="166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考勤场景</a:t>
            </a:r>
            <a:endParaRPr lang="en-US" altLang="zh-CN" b="1" dirty="0">
              <a:solidFill>
                <a:schemeClr val="accent2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谁要用？：老板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要解决什么问题？：想要了解部门员工的工作积极性，发现潜在摆烂员工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需要什么数据？：使用员工打卡数据，以「月迟到次数」为指标，观察部门员工的平均水平和每个员工的情况 </a:t>
            </a:r>
            <a:endParaRPr lang="en-US" altLang="zh-CN" b="1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  <a:cs typeface="Noto Sans S Chinese Regular" panose="020B0500000000000000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1.2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数据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227602" y="4200902"/>
            <a:ext cx="0" cy="1441450"/>
          </a:xfrm>
          <a:prstGeom prst="line">
            <a:avLst/>
          </a:prstGeom>
          <a:ln w="12700" cmpd="sng">
            <a:solidFill>
              <a:srgbClr val="003FBF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41"/>
          <p:cNvSpPr/>
          <p:nvPr/>
        </p:nvSpPr>
        <p:spPr>
          <a:xfrm>
            <a:off x="1227602" y="3947537"/>
            <a:ext cx="1711721" cy="42037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+mn-ea"/>
                <a:sym typeface="Arial" panose="020B0604020202020204" pitchFamily="34" charset="0"/>
              </a:rPr>
              <a:t>数据思维</a:t>
            </a:r>
          </a:p>
        </p:txBody>
      </p:sp>
      <p:sp>
        <p:nvSpPr>
          <p:cNvPr id="15" name="文本框 14" descr="7b0a20202020227461726765744d6f64756c65223a20226b6f6e6c696e65666f6e7473220a7d0a"/>
          <p:cNvSpPr txBox="1"/>
          <p:nvPr/>
        </p:nvSpPr>
        <p:spPr>
          <a:xfrm>
            <a:off x="1227602" y="4448476"/>
            <a:ext cx="1680723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sym typeface="Windsor Std Light" panose="02010600010101010101" charset="-122"/>
              </a:rPr>
              <a:t>数据思维并不是将事物单纯地数字化，要通过数据能够给出结论。</a:t>
            </a:r>
            <a:r>
              <a:rPr lang="zh-CN" altLang="en-US" sz="1400" dirty="0">
                <a:latin typeface="Noto Sans S Chinese Regular" panose="020B0500000000000000" charset="-122"/>
                <a:ea typeface="Noto Sans S Chinese Regular" panose="020B0500000000000000" charset="-122"/>
                <a:cs typeface="+mn-ea"/>
                <a:sym typeface="Windsor Std Light" panose="02010600010101010101" charset="-122"/>
                <a:hlinkClick r:id="rId2"/>
              </a:rPr>
              <a:t>数据思维</a:t>
            </a:r>
            <a:endParaRPr lang="en-US" altLang="zh-CN" sz="1400" dirty="0">
              <a:latin typeface="Noto Sans S Chinese Regular" panose="020B0500000000000000" charset="-122"/>
              <a:ea typeface="Noto Sans S Chinese Regular" panose="020B0500000000000000" charset="-122"/>
              <a:cs typeface="+mn-ea"/>
              <a:sym typeface="Windsor Std Light" panose="0201060001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endParaRPr lang="zh-CN" altLang="en-US" sz="1400" dirty="0">
              <a:latin typeface="Noto Sans S Chinese Regular" panose="020B0500000000000000" charset="-122"/>
              <a:ea typeface="Noto Sans S Chinese Regular" panose="020B0500000000000000" charset="-122"/>
              <a:cs typeface="+mn-ea"/>
              <a:sym typeface="Windsor Std Light" panose="02010600010101010101" charset="-122"/>
            </a:endParaRPr>
          </a:p>
        </p:txBody>
      </p:sp>
      <p:cxnSp>
        <p:nvCxnSpPr>
          <p:cNvPr id="37" name="Straight Connector 4"/>
          <p:cNvCxnSpPr/>
          <p:nvPr/>
        </p:nvCxnSpPr>
        <p:spPr>
          <a:xfrm flipV="1">
            <a:off x="3660382" y="4227071"/>
            <a:ext cx="0" cy="1441450"/>
          </a:xfrm>
          <a:prstGeom prst="line">
            <a:avLst/>
          </a:prstGeom>
          <a:ln w="12700" cmpd="sng">
            <a:solidFill>
              <a:srgbClr val="003FBF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41"/>
          <p:cNvSpPr/>
          <p:nvPr/>
        </p:nvSpPr>
        <p:spPr>
          <a:xfrm>
            <a:off x="3660382" y="3973706"/>
            <a:ext cx="1580070" cy="454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+mn-ea"/>
                <a:sym typeface="Arial" panose="020B0604020202020204" pitchFamily="34" charset="0"/>
              </a:rPr>
              <a:t>数据指标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673801" y="4492964"/>
            <a:ext cx="1667303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sym typeface="Arial" panose="020B0604020202020204" pitchFamily="34" charset="0"/>
              </a:rPr>
              <a:t>用什么量来反映业务问题，单个值、平均数、总量还是中位数。</a:t>
            </a:r>
            <a:r>
              <a:rPr lang="zh-CN" altLang="en-US" sz="1400" dirty="0">
                <a:latin typeface="Noto Sans S Chinese Regular" panose="020B0500000000000000" charset="-122"/>
                <a:ea typeface="Noto Sans S Chinese Regular" panose="020B0500000000000000" charset="-122"/>
                <a:cs typeface="+mn-ea"/>
                <a:sym typeface="Arial" panose="020B0604020202020204" pitchFamily="34" charset="0"/>
                <a:hlinkClick r:id="rId3"/>
              </a:rPr>
              <a:t>数据指标</a:t>
            </a:r>
            <a:endParaRPr lang="en-US" altLang="zh-CN" sz="1400" dirty="0">
              <a:latin typeface="Noto Sans S Chinese Regular" panose="020B0500000000000000" charset="-122"/>
              <a:ea typeface="Noto Sans S Chinese Regular" panose="020B0500000000000000" charset="-122"/>
              <a:cs typeface="+mn-ea"/>
              <a:sym typeface="Arial" panose="020B0604020202020204" pitchFamily="34" charset="0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endParaRPr lang="zh-CN" altLang="en-US" sz="1400" dirty="0">
              <a:latin typeface="Noto Sans S Chinese Regular" panose="020B0500000000000000" charset="-122"/>
              <a:ea typeface="Noto Sans S Chinese Regular" panose="020B0500000000000000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3" name="Straight Connector 4"/>
          <p:cNvCxnSpPr/>
          <p:nvPr/>
        </p:nvCxnSpPr>
        <p:spPr>
          <a:xfrm flipV="1">
            <a:off x="6106581" y="4257366"/>
            <a:ext cx="0" cy="1441450"/>
          </a:xfrm>
          <a:prstGeom prst="line">
            <a:avLst/>
          </a:prstGeom>
          <a:ln w="12700" cmpd="sng">
            <a:solidFill>
              <a:srgbClr val="003FBF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1"/>
          <p:cNvSpPr/>
          <p:nvPr/>
        </p:nvSpPr>
        <p:spPr>
          <a:xfrm>
            <a:off x="6106580" y="4004000"/>
            <a:ext cx="1787812" cy="47136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+mn-ea"/>
                <a:sym typeface="Arial" panose="020B0604020202020204" pitchFamily="34" charset="0"/>
              </a:rPr>
              <a:t>指标体系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106580" y="4515125"/>
            <a:ext cx="1994837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sym typeface="Arial" panose="020B0604020202020204" pitchFamily="34" charset="0"/>
              </a:rPr>
              <a:t>大多数的场景下，单个指标不能正确反映问题，通常需要体系化的指标。</a:t>
            </a:r>
            <a:r>
              <a:rPr lang="zh-CN" altLang="en-US" sz="1400" dirty="0">
                <a:latin typeface="Noto Sans S Chinese Regular" panose="020B0500000000000000" charset="-122"/>
                <a:ea typeface="Noto Sans S Chinese Regular" panose="020B0500000000000000" charset="-122"/>
                <a:cs typeface="+mn-ea"/>
                <a:sym typeface="Arial" panose="020B0604020202020204" pitchFamily="34" charset="0"/>
                <a:hlinkClick r:id="rId4"/>
              </a:rPr>
              <a:t>搭建指标体系</a:t>
            </a:r>
            <a:endParaRPr lang="zh-CN" altLang="en-US" sz="1400" dirty="0">
              <a:latin typeface="Noto Sans S Chinese Regular" panose="020B0500000000000000" charset="-122"/>
              <a:ea typeface="Noto Sans S Chinese Regular" panose="020B0500000000000000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2" name="Straight Connector 4"/>
          <p:cNvCxnSpPr/>
          <p:nvPr/>
        </p:nvCxnSpPr>
        <p:spPr>
          <a:xfrm flipV="1">
            <a:off x="8760528" y="4222444"/>
            <a:ext cx="0" cy="1441450"/>
          </a:xfrm>
          <a:prstGeom prst="line">
            <a:avLst/>
          </a:prstGeom>
          <a:ln w="12700" cmpd="sng">
            <a:solidFill>
              <a:srgbClr val="003FBF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41"/>
          <p:cNvSpPr/>
          <p:nvPr/>
        </p:nvSpPr>
        <p:spPr>
          <a:xfrm>
            <a:off x="8760528" y="3969079"/>
            <a:ext cx="1825698" cy="50628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0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+mn-ea"/>
                <a:sym typeface="Arial" panose="020B0604020202020204" pitchFamily="34" charset="0"/>
              </a:rPr>
              <a:t>指标字典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75380" y="4475364"/>
            <a:ext cx="196431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sym typeface="Arial" panose="020B0604020202020204" pitchFamily="34" charset="0"/>
              </a:rPr>
              <a:t>将常用的指标有组织、有秩序的整理形成各部门统一认同和使用的指标列表。</a:t>
            </a:r>
            <a:r>
              <a:rPr lang="zh-CN" altLang="en-US" sz="1400" dirty="0">
                <a:latin typeface="Noto Sans S Chinese Regular" panose="020B0500000000000000" charset="-122"/>
                <a:ea typeface="Noto Sans S Chinese Regular" panose="020B0500000000000000" charset="-122"/>
                <a:cs typeface="+mn-ea"/>
                <a:sym typeface="Arial" panose="020B0604020202020204" pitchFamily="34" charset="0"/>
                <a:hlinkClick r:id="rId5"/>
              </a:rPr>
              <a:t>指标字典</a:t>
            </a:r>
            <a:endParaRPr lang="zh-CN" altLang="en-US" sz="1400" dirty="0">
              <a:latin typeface="Noto Sans S Chinese Regular" panose="020B0500000000000000" charset="-122"/>
              <a:ea typeface="Noto Sans S Chinese Regular" panose="020B0500000000000000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燕尾形箭头 14"/>
          <p:cNvSpPr/>
          <p:nvPr/>
        </p:nvSpPr>
        <p:spPr>
          <a:xfrm>
            <a:off x="3036744" y="4540787"/>
            <a:ext cx="334645" cy="353695"/>
          </a:xfrm>
          <a:prstGeom prst="notchedRightArrow">
            <a:avLst/>
          </a:prstGeom>
          <a:gradFill>
            <a:gsLst>
              <a:gs pos="19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燕尾形箭头 14"/>
          <p:cNvSpPr/>
          <p:nvPr/>
        </p:nvSpPr>
        <p:spPr>
          <a:xfrm>
            <a:off x="5636845" y="4540786"/>
            <a:ext cx="334645" cy="353695"/>
          </a:xfrm>
          <a:prstGeom prst="notchedRightArrow">
            <a:avLst/>
          </a:prstGeom>
          <a:gradFill>
            <a:gsLst>
              <a:gs pos="19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燕尾形箭头 14"/>
          <p:cNvSpPr/>
          <p:nvPr/>
        </p:nvSpPr>
        <p:spPr>
          <a:xfrm>
            <a:off x="8236515" y="4575788"/>
            <a:ext cx="334645" cy="353695"/>
          </a:xfrm>
          <a:prstGeom prst="notchedRightArrow">
            <a:avLst/>
          </a:prstGeom>
          <a:gradFill>
            <a:gsLst>
              <a:gs pos="19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5439" y="996215"/>
            <a:ext cx="7148073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有了数据之后，就可以了吗？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45439" y="1540276"/>
            <a:ext cx="9736408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有了数据之后，如何进行体系化的分析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首先应该有数据思维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其次要有数据指标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然后考虑指标体系</a:t>
            </a:r>
            <a:endParaRPr lang="en-US" altLang="zh-CN" sz="1600" dirty="0">
              <a:solidFill>
                <a:srgbClr val="334356"/>
              </a:solidFill>
              <a:latin typeface="Noto Sans S Chinese Regular" panose="020B0500000000000000" charset="-122"/>
              <a:ea typeface="Noto Sans S Chinese Regular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</a:rPr>
              <a:t>最终形成共用字典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1.2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数据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5" y="2132088"/>
            <a:ext cx="9818488" cy="330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345439" y="1028694"/>
            <a:ext cx="973640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334356"/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</a:rPr>
              <a:t>案例：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4"/>
              </a:rPr>
              <a:t>最佳实践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4"/>
              </a:rPr>
              <a:t>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Regular" panose="020B0500000000000000" charset="-122"/>
                <a:ea typeface="Noto Sans S Chinese Regular" panose="020B0500000000000000" charset="-122"/>
                <a:cs typeface="Noto Sans S Chinese Regular" panose="020B0500000000000000" charset="-122"/>
                <a:hlinkClick r:id="rId4"/>
              </a:rPr>
              <a:t>数据指标拆解方法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1.2 </a:t>
            </a:r>
            <a:r>
              <a:rPr lang="zh-CN" altLang="en-US" b="1" dirty="0"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 pitchFamily="34" charset="0"/>
              </a:rPr>
              <a:t>数据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2400">
                <a:latin typeface="Noto Sans S Chinese Medium" panose="020B0600000000000000" charset="-122"/>
                <a:ea typeface="Noto Sans S Chinese Medium" panose="020B0600000000000000" charset="-122"/>
              </a:rPr>
              <a:t>选择图表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Noto Sans S Chinese Medium" panose="020B0600000000000000" charset="-122"/>
                <a:ea typeface="Noto Sans S Chinese Medium" panose="020B0600000000000000" charset="-122"/>
                <a:sym typeface="Times New Roman Bold" panose="02020803070505020304" pitchFamily="18" charset="0"/>
              </a:rPr>
              <a:t>02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Q3ZWJhNzI5M2I3ZmU1MjU1ZTBhYTNiNTQ5NmUyZWEifQ=="/>
  <p:tag name="KSO_WPP_MARK_KEY" val="469e8dde-f65d-4b87-87a1-046b67acca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0,&quot;width&quot;:1442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519.828346456693,&quot;width&quot;:4710.337007874015}"/>
</p:tagLst>
</file>

<file path=ppt/theme/theme1.xml><?xml version="1.0" encoding="utf-8"?>
<a:theme xmlns:a="http://schemas.openxmlformats.org/drawingml/2006/main" name="1_Office 主题​​">
  <a:themeElements>
    <a:clrScheme name="蓝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8FFF"/>
      </a:accent1>
      <a:accent2>
        <a:srgbClr val="0070FE"/>
      </a:accent2>
      <a:accent3>
        <a:srgbClr val="00C6D8"/>
      </a:accent3>
      <a:accent4>
        <a:srgbClr val="20ADE5"/>
      </a:accent4>
      <a:accent5>
        <a:srgbClr val="0563C1"/>
      </a:accent5>
      <a:accent6>
        <a:srgbClr val="4472C4"/>
      </a:accent6>
      <a:hlink>
        <a:srgbClr val="70AD47"/>
      </a:hlink>
      <a:folHlink>
        <a:srgbClr val="954F72"/>
      </a:folHlink>
    </a:clrScheme>
    <a:fontScheme name="自定义 3">
      <a:majorFont>
        <a:latin typeface="Arial"/>
        <a:ea typeface="思源黑体 CN Bold"/>
        <a:cs typeface=""/>
      </a:majorFont>
      <a:minorFont>
        <a:latin typeface="Ari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1916</Words>
  <Application>Microsoft Office PowerPoint</Application>
  <PresentationFormat>宽屏</PresentationFormat>
  <Paragraphs>221</Paragraphs>
  <Slides>46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Noto Sans S Chinese Medium</vt:lpstr>
      <vt:lpstr>微软雅黑</vt:lpstr>
      <vt:lpstr>Wingdings</vt:lpstr>
      <vt:lpstr>Noto Sans S Chinese Regular</vt:lpstr>
      <vt:lpstr>思源黑体 CN Normal</vt:lpstr>
      <vt:lpstr>Soho Gothic Pro</vt:lpstr>
      <vt:lpstr>Arial</vt:lpstr>
      <vt:lpstr>思源黑体 CN Medium</vt:lpstr>
      <vt:lpstr>思源黑体 CN Light</vt:lpstr>
      <vt:lpstr>Calibri</vt:lpstr>
      <vt:lpstr>1_Office 主题​​</vt:lpstr>
      <vt:lpstr>FineBI数据可视化专题</vt:lpstr>
      <vt:lpstr>PowerPoint 演示文稿</vt:lpstr>
      <vt:lpstr>PowerPoint 演示文稿</vt:lpstr>
      <vt:lpstr>1 明确目的</vt:lpstr>
      <vt:lpstr>1.1 用户场景</vt:lpstr>
      <vt:lpstr>1.2 数据</vt:lpstr>
      <vt:lpstr>1.2 数据</vt:lpstr>
      <vt:lpstr>1.2 数据</vt:lpstr>
      <vt:lpstr>PowerPoint 演示文稿</vt:lpstr>
      <vt:lpstr>选择图表</vt:lpstr>
      <vt:lpstr>选择图表</vt:lpstr>
      <vt:lpstr>选择图表</vt:lpstr>
      <vt:lpstr>2.1 单个数量</vt:lpstr>
      <vt:lpstr>2.2 组成-占比</vt:lpstr>
      <vt:lpstr>2.3 比较-排序</vt:lpstr>
      <vt:lpstr>2.4 分布-频率</vt:lpstr>
      <vt:lpstr>2.5 联系-相关性</vt:lpstr>
      <vt:lpstr>2.6 位置分布</vt:lpstr>
      <vt:lpstr>2.7 趋势-时间</vt:lpstr>
      <vt:lpstr>PowerPoint 演示文稿</vt:lpstr>
      <vt:lpstr>3 视觉设计</vt:lpstr>
      <vt:lpstr>3.1 布局</vt:lpstr>
      <vt:lpstr>3.1 布局</vt:lpstr>
      <vt:lpstr>3.1 布局</vt:lpstr>
      <vt:lpstr>3.1 布局</vt:lpstr>
      <vt:lpstr>3.2 颜色</vt:lpstr>
      <vt:lpstr>3.2 颜色</vt:lpstr>
      <vt:lpstr>3.2 颜色</vt:lpstr>
      <vt:lpstr>3.2 颜色</vt:lpstr>
      <vt:lpstr>3.2 颜色</vt:lpstr>
      <vt:lpstr>3.3 素材</vt:lpstr>
      <vt:lpstr>PowerPoint 演示文稿</vt:lpstr>
      <vt:lpstr>4 突出重点</vt:lpstr>
      <vt:lpstr>4 突出重点</vt:lpstr>
      <vt:lpstr>4 突出重点</vt:lpstr>
      <vt:lpstr>4.1 突出必要信息</vt:lpstr>
      <vt:lpstr>4.1 突出必要信息</vt:lpstr>
      <vt:lpstr>4.1 突出必要信息</vt:lpstr>
      <vt:lpstr>4.1 突出必要信息</vt:lpstr>
      <vt:lpstr>4.2 降低噪音干扰</vt:lpstr>
      <vt:lpstr>4.2 降低噪音干扰</vt:lpstr>
      <vt:lpstr>4.2 降低噪音干扰</vt:lpstr>
      <vt:lpstr>4.2 降低噪音干扰</vt:lpstr>
      <vt:lpstr>4.2 降低噪音干扰</vt:lpstr>
      <vt:lpstr>数据可视化</vt:lpstr>
      <vt:lpstr>让数据成为生产力！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lipei</dc:creator>
  <cp:lastModifiedBy>惠敏 张</cp:lastModifiedBy>
  <cp:revision>2100</cp:revision>
  <dcterms:created xsi:type="dcterms:W3CDTF">2021-12-12T03:52:00Z</dcterms:created>
  <dcterms:modified xsi:type="dcterms:W3CDTF">2024-08-19T14:00:31Z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BC0E78737F274815BC54C6C9D3E53FBC</vt:lpwstr>
  </property>
</Properties>
</file>